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84" r:id="rId4"/>
    <p:sldId id="285" r:id="rId5"/>
    <p:sldId id="272" r:id="rId6"/>
    <p:sldId id="274" r:id="rId7"/>
    <p:sldId id="276" r:id="rId8"/>
    <p:sldId id="278" r:id="rId9"/>
    <p:sldId id="279" r:id="rId10"/>
    <p:sldId id="286" r:id="rId11"/>
    <p:sldId id="287" r:id="rId12"/>
    <p:sldId id="283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522" autoAdjust="0"/>
  </p:normalViewPr>
  <p:slideViewPr>
    <p:cSldViewPr>
      <p:cViewPr>
        <p:scale>
          <a:sx n="81" d="100"/>
          <a:sy n="81" d="100"/>
        </p:scale>
        <p:origin x="-104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covn&#237;\Disk%20Google\MAS\Projekty\Strategie\Data\Vlastn&#237;%20&#353;et&#345;en&#237;\Dotazn&#237;k%20pro%20obyvatele%20Pod&#345;ipska%20(Odpov&#283;di)(1)%5bKonflikt%5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&#382;ivatel\Disk%20Google\MAS\Projekty\Strategie\Zapojen&#237;%20ve&#345;ejnosti\Otev&#345;en&#225;%20diskuse%20-%20&#352;t&#283;t&#237;\Graf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&#382;ivatel\Disk%20Google\MAS\Projekty\Strategie\Zapojen&#237;%20ve&#345;ejnosti\Otev&#345;en&#225;%20diskuse%20-%20&#352;t&#283;t&#237;\Graf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&#382;ivatel\Disk%20Google\MAS\Projekty\Strategie\Zapojen&#237;%20ve&#345;ejnosti\Otev&#345;en&#225;%20diskuse%20-%20&#352;t&#283;t&#237;\Graf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&#382;ivatel\Disk%20Google\MAS\Projekty\Strategie\Zapojen&#237;%20ve&#345;ejnosti\Otev&#345;en&#225;%20diskuse%20-%20&#352;t&#283;t&#237;\Graf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covn&#237;\Disk%20Google\MAS\Projekty\Strategie\Data\Vlastn&#237;%20&#353;et&#345;en&#237;\Dotazn&#237;k%20pro%20obyvatele%20Pod&#345;ipska%20(Odpov&#283;di)(1)%5bKonflikt%5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&#382;ivatel\Disk%20Google\MAS\Projekty\Strategie\Zapojen&#237;%20ve&#345;ejnosti\Otev&#345;en&#225;%20diskuse%20-%20&#352;t&#283;t&#237;\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6"/>
  <c:chart>
    <c:plotArea>
      <c:layout/>
      <c:barChart>
        <c:barDir val="col"/>
        <c:grouping val="clustered"/>
        <c:ser>
          <c:idx val="0"/>
          <c:order val="0"/>
          <c:cat>
            <c:strRef>
              <c:f>List3!$A$2:$A$11</c:f>
              <c:strCache>
                <c:ptCount val="10"/>
                <c:pt idx="0">
                  <c:v>Zázemí pro sport </c:v>
                </c:pt>
                <c:pt idx="1">
                  <c:v>Zeleň v obcích</c:v>
                </c:pt>
                <c:pt idx="2">
                  <c:v>Místní komunikace</c:v>
                </c:pt>
                <c:pt idx="3">
                  <c:v>Cyklotrasy, cyklostezky s významným dopadem na rozvoj cestovního ruchu</c:v>
                </c:pt>
                <c:pt idx="4">
                  <c:v>Sport a volný čas</c:v>
                </c:pt>
                <c:pt idx="5">
                  <c:v>Černé skládky</c:v>
                </c:pt>
                <c:pt idx="6">
                  <c:v>Veřejná prostranství</c:v>
                </c:pt>
                <c:pt idx="7">
                  <c:v>Předškolní vzdělávání</c:v>
                </c:pt>
                <c:pt idx="8">
                  <c:v>Školství (budovy a vybavení mateřské, základní, střední školy)</c:v>
                </c:pt>
                <c:pt idx="9">
                  <c:v>Dětská hřiště </c:v>
                </c:pt>
              </c:strCache>
            </c:strRef>
          </c:cat>
          <c:val>
            <c:numRef>
              <c:f>List3!$B$2:$B$11</c:f>
              <c:numCache>
                <c:formatCode>#,##0.00</c:formatCode>
                <c:ptCount val="10"/>
                <c:pt idx="0">
                  <c:v>1.7527272727272725</c:v>
                </c:pt>
                <c:pt idx="1">
                  <c:v>1.5496453900709215</c:v>
                </c:pt>
                <c:pt idx="2">
                  <c:v>1.6872727272727277</c:v>
                </c:pt>
                <c:pt idx="3">
                  <c:v>1.5978647686832699</c:v>
                </c:pt>
                <c:pt idx="4">
                  <c:v>1.8120300751879699</c:v>
                </c:pt>
                <c:pt idx="5">
                  <c:v>1.7434944237918217</c:v>
                </c:pt>
                <c:pt idx="6">
                  <c:v>1.7757352941176465</c:v>
                </c:pt>
                <c:pt idx="7">
                  <c:v>1.7794117647058825</c:v>
                </c:pt>
                <c:pt idx="8">
                  <c:v>1.7977941176470582</c:v>
                </c:pt>
                <c:pt idx="9">
                  <c:v>1.7749077490774905</c:v>
                </c:pt>
              </c:numCache>
            </c:numRef>
          </c:val>
        </c:ser>
        <c:ser>
          <c:idx val="1"/>
          <c:order val="1"/>
          <c:cat>
            <c:strRef>
              <c:f>List3!$A$2:$A$11</c:f>
              <c:strCache>
                <c:ptCount val="10"/>
                <c:pt idx="0">
                  <c:v>Zázemí pro sport </c:v>
                </c:pt>
                <c:pt idx="1">
                  <c:v>Zeleň v obcích</c:v>
                </c:pt>
                <c:pt idx="2">
                  <c:v>Místní komunikace</c:v>
                </c:pt>
                <c:pt idx="3">
                  <c:v>Cyklotrasy, cyklostezky s významným dopadem na rozvoj cestovního ruchu</c:v>
                </c:pt>
                <c:pt idx="4">
                  <c:v>Sport a volný čas</c:v>
                </c:pt>
                <c:pt idx="5">
                  <c:v>Černé skládky</c:v>
                </c:pt>
                <c:pt idx="6">
                  <c:v>Veřejná prostranství</c:v>
                </c:pt>
                <c:pt idx="7">
                  <c:v>Předškolní vzdělávání</c:v>
                </c:pt>
                <c:pt idx="8">
                  <c:v>Školství (budovy a vybavení mateřské, základní, střední školy)</c:v>
                </c:pt>
                <c:pt idx="9">
                  <c:v>Dětská hřiště </c:v>
                </c:pt>
              </c:strCache>
            </c:strRef>
          </c:cat>
          <c:val>
            <c:numRef>
              <c:f>List3!$C$2:$C$11</c:f>
              <c:numCache>
                <c:formatCode>#,##0.00</c:formatCode>
                <c:ptCount val="10"/>
                <c:pt idx="0">
                  <c:v>1.3900000000000001</c:v>
                </c:pt>
                <c:pt idx="1">
                  <c:v>1.54</c:v>
                </c:pt>
                <c:pt idx="2">
                  <c:v>1.57</c:v>
                </c:pt>
                <c:pt idx="3">
                  <c:v>1.62</c:v>
                </c:pt>
                <c:pt idx="4">
                  <c:v>1.6500000000000001</c:v>
                </c:pt>
                <c:pt idx="5">
                  <c:v>1.7200000000000002</c:v>
                </c:pt>
                <c:pt idx="6">
                  <c:v>1.83</c:v>
                </c:pt>
                <c:pt idx="7">
                  <c:v>1.8900000000000001</c:v>
                </c:pt>
                <c:pt idx="8">
                  <c:v>1.91</c:v>
                </c:pt>
                <c:pt idx="9">
                  <c:v>1.9400000000000002</c:v>
                </c:pt>
              </c:numCache>
            </c:numRef>
          </c:val>
        </c:ser>
        <c:axId val="82780928"/>
        <c:axId val="82782464"/>
      </c:barChart>
      <c:catAx>
        <c:axId val="82780928"/>
        <c:scaling>
          <c:orientation val="minMax"/>
        </c:scaling>
        <c:axPos val="b"/>
        <c:tickLblPos val="nextTo"/>
        <c:crossAx val="82782464"/>
        <c:crosses val="autoZero"/>
        <c:auto val="1"/>
        <c:lblAlgn val="ctr"/>
        <c:lblOffset val="100"/>
      </c:catAx>
      <c:valAx>
        <c:axId val="82782464"/>
        <c:scaling>
          <c:orientation val="minMax"/>
        </c:scaling>
        <c:axPos val="l"/>
        <c:majorGridlines/>
        <c:numFmt formatCode="#,##0.00" sourceLinked="1"/>
        <c:tickLblPos val="nextTo"/>
        <c:crossAx val="827809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7"/>
  <c:chart>
    <c:title>
      <c:tx>
        <c:rich>
          <a:bodyPr/>
          <a:lstStyle/>
          <a:p>
            <a:pPr>
              <a:defRPr/>
            </a:pPr>
            <a:r>
              <a:rPr lang="cs-CZ"/>
              <a:t>Preference - cestovní ruch</a:t>
            </a:r>
          </a:p>
        </c:rich>
      </c:tx>
      <c:layout>
        <c:manualLayout>
          <c:xMode val="edge"/>
          <c:yMode val="edge"/>
          <c:x val="0.22294444444444475"/>
          <c:y val="3.7037037037037056E-2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'Průměry za region'!$A$2:$A$14</c:f>
              <c:strCache>
                <c:ptCount val="13"/>
                <c:pt idx="0">
                  <c:v>Cyklosezky</c:v>
                </c:pt>
                <c:pt idx="1">
                  <c:v>Podpora obnovy památek Podřipska a jejich následného využití v cestovním ruchu</c:v>
                </c:pt>
                <c:pt idx="2">
                  <c:v>Turistické stezky (např. pěší turistické stezky, naučné stezky, hipostezky)</c:v>
                </c:pt>
                <c:pt idx="3">
                  <c:v>Zařízení pro aktivní trávení volného času (lanové centrum, půjčovna kol, koloběžek, lodiček, aquapark)</c:v>
                </c:pt>
                <c:pt idx="4">
                  <c:v>Jednotná webová prezentace podřipska</c:v>
                </c:pt>
                <c:pt idx="5">
                  <c:v>Zmapování kulturního a přírodního dědictví a jeho využití pro účely cestovního ruchu</c:v>
                </c:pt>
                <c:pt idx="6">
                  <c:v>Výroba tiskovin, letáků a dalších informačních a propagačních dokumentů</c:v>
                </c:pt>
                <c:pt idx="7">
                  <c:v>Turistická informační centra</c:v>
                </c:pt>
                <c:pt idx="8">
                  <c:v>Propagace na veletrzích</c:v>
                </c:pt>
                <c:pt idx="9">
                  <c:v>Kempy, tábořiště</c:v>
                </c:pt>
                <c:pt idx="10">
                  <c:v>Muzea, galerie a podobná zařízení</c:v>
                </c:pt>
                <c:pt idx="11">
                  <c:v>Infrastruktura pro vodáckou turistiku</c:v>
                </c:pt>
                <c:pt idx="12">
                  <c:v>Hotely a restaurace</c:v>
                </c:pt>
              </c:strCache>
            </c:strRef>
          </c:cat>
          <c:val>
            <c:numRef>
              <c:f>'Průměry za region'!$B$2:$B$14</c:f>
              <c:numCache>
                <c:formatCode>#,##0.00</c:formatCode>
                <c:ptCount val="13"/>
                <c:pt idx="0">
                  <c:v>1.6</c:v>
                </c:pt>
                <c:pt idx="1">
                  <c:v>1.8478260869565217</c:v>
                </c:pt>
                <c:pt idx="2">
                  <c:v>1.8498168498168501</c:v>
                </c:pt>
                <c:pt idx="3">
                  <c:v>2.0147058823529411</c:v>
                </c:pt>
                <c:pt idx="4">
                  <c:v>2.0568181818181808</c:v>
                </c:pt>
                <c:pt idx="5">
                  <c:v>2.0808823529411771</c:v>
                </c:pt>
                <c:pt idx="6">
                  <c:v>2.434456928838951</c:v>
                </c:pt>
                <c:pt idx="7">
                  <c:v>2.5622641509433968</c:v>
                </c:pt>
                <c:pt idx="8">
                  <c:v>2.6641509433962267</c:v>
                </c:pt>
                <c:pt idx="9">
                  <c:v>2.72</c:v>
                </c:pt>
                <c:pt idx="10">
                  <c:v>2.7851851851851848</c:v>
                </c:pt>
                <c:pt idx="11">
                  <c:v>2.9</c:v>
                </c:pt>
                <c:pt idx="12">
                  <c:v>2.9022556390977434</c:v>
                </c:pt>
              </c:numCache>
            </c:numRef>
          </c:val>
        </c:ser>
        <c:gapWidth val="75"/>
        <c:axId val="83431808"/>
        <c:axId val="83433344"/>
      </c:barChart>
      <c:catAx>
        <c:axId val="83431808"/>
        <c:scaling>
          <c:orientation val="minMax"/>
        </c:scaling>
        <c:axPos val="b"/>
        <c:majorTickMark val="none"/>
        <c:tickLblPos val="nextTo"/>
        <c:crossAx val="83433344"/>
        <c:crosses val="autoZero"/>
        <c:lblAlgn val="ctr"/>
        <c:lblOffset val="100"/>
      </c:catAx>
      <c:valAx>
        <c:axId val="83433344"/>
        <c:scaling>
          <c:orientation val="minMax"/>
          <c:min val="1"/>
        </c:scaling>
        <c:axPos val="l"/>
        <c:majorGridlines/>
        <c:numFmt formatCode="#,##0.00" sourceLinked="1"/>
        <c:majorTickMark val="none"/>
        <c:tickLblPos val="nextTo"/>
        <c:crossAx val="8343180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8"/>
  <c:chart>
    <c:autoTitleDeleted val="1"/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'Průměry za region'!$A$22:$A$37</c:f>
              <c:strCache>
                <c:ptCount val="16"/>
                <c:pt idx="0">
                  <c:v>Předškolní vzdělávání</c:v>
                </c:pt>
                <c:pt idx="1">
                  <c:v>Sport a volný čas</c:v>
                </c:pt>
                <c:pt idx="2">
                  <c:v>Sociální služby pro rodiny s dětmi</c:v>
                </c:pt>
                <c:pt idx="3">
                  <c:v>Základní školy</c:v>
                </c:pt>
                <c:pt idx="4">
                  <c:v>Sociální služby pro handicapované </c:v>
                </c:pt>
                <c:pt idx="5">
                  <c:v>Obnova tradic a zvyků</c:v>
                </c:pt>
                <c:pt idx="6">
                  <c:v>Sociální služby pro seniory</c:v>
                </c:pt>
                <c:pt idx="7">
                  <c:v>Zapojování občanů do věcí veřejných</c:v>
                </c:pt>
                <c:pt idx="8">
                  <c:v>Ekologická výchova</c:v>
                </c:pt>
                <c:pt idx="9">
                  <c:v>Prevence zdraví</c:v>
                </c:pt>
                <c:pt idx="10">
                  <c:v>Středního a vyššího odborné školy</c:v>
                </c:pt>
                <c:pt idx="11">
                  <c:v>Zvyšování kvalifikace zaměstnanců a rekvalifikace</c:v>
                </c:pt>
                <c:pt idx="12">
                  <c:v>Sociální služby pro drogově závislé</c:v>
                </c:pt>
                <c:pt idx="13">
                  <c:v>Celoživotní vzdělávání</c:v>
                </c:pt>
                <c:pt idx="14">
                  <c:v>Podpora zlepšování veřejné správy</c:v>
                </c:pt>
                <c:pt idx="15">
                  <c:v>Služby pro sociálně vyloučené</c:v>
                </c:pt>
              </c:strCache>
            </c:strRef>
          </c:cat>
          <c:val>
            <c:numRef>
              <c:f>'Průměry za region'!$B$22:$B$37</c:f>
              <c:numCache>
                <c:formatCode>#,##0.00</c:formatCode>
                <c:ptCount val="16"/>
                <c:pt idx="0">
                  <c:v>1.7794117647058822</c:v>
                </c:pt>
                <c:pt idx="1">
                  <c:v>1.8120300751879699</c:v>
                </c:pt>
                <c:pt idx="2">
                  <c:v>1.8302583025830261</c:v>
                </c:pt>
                <c:pt idx="3">
                  <c:v>1.8487084870848707</c:v>
                </c:pt>
                <c:pt idx="4">
                  <c:v>1.9333333333333333</c:v>
                </c:pt>
                <c:pt idx="5">
                  <c:v>1.9775280898876404</c:v>
                </c:pt>
                <c:pt idx="6">
                  <c:v>2.0223048327137545</c:v>
                </c:pt>
                <c:pt idx="7">
                  <c:v>2.052631578947369</c:v>
                </c:pt>
                <c:pt idx="8">
                  <c:v>2.1307692307692307</c:v>
                </c:pt>
                <c:pt idx="9">
                  <c:v>2.1370370370370377</c:v>
                </c:pt>
                <c:pt idx="10">
                  <c:v>2.2661596958174908</c:v>
                </c:pt>
                <c:pt idx="11">
                  <c:v>2.3258426966292127</c:v>
                </c:pt>
                <c:pt idx="12">
                  <c:v>2.374531835205993</c:v>
                </c:pt>
                <c:pt idx="13">
                  <c:v>2.4888059701492531</c:v>
                </c:pt>
                <c:pt idx="14">
                  <c:v>2.7061068702290076</c:v>
                </c:pt>
                <c:pt idx="15">
                  <c:v>2.9248120300751874</c:v>
                </c:pt>
              </c:numCache>
            </c:numRef>
          </c:val>
        </c:ser>
        <c:gapWidth val="75"/>
        <c:axId val="83484032"/>
        <c:axId val="83489920"/>
      </c:barChart>
      <c:catAx>
        <c:axId val="83484032"/>
        <c:scaling>
          <c:orientation val="minMax"/>
        </c:scaling>
        <c:axPos val="b"/>
        <c:majorTickMark val="none"/>
        <c:tickLblPos val="nextTo"/>
        <c:crossAx val="83489920"/>
        <c:crosses val="autoZero"/>
        <c:lblAlgn val="ctr"/>
        <c:lblOffset val="100"/>
      </c:catAx>
      <c:valAx>
        <c:axId val="83489920"/>
        <c:scaling>
          <c:orientation val="minMax"/>
          <c:min val="1"/>
        </c:scaling>
        <c:axPos val="l"/>
        <c:majorGridlines/>
        <c:numFmt formatCode="#,##0.00" sourceLinked="1"/>
        <c:majorTickMark val="none"/>
        <c:tickLblPos val="nextTo"/>
        <c:crossAx val="8348403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32"/>
  <c:chart>
    <c:autoTitleDeleted val="1"/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'Průměry za region'!$A$38:$A$49</c:f>
              <c:strCache>
                <c:ptCount val="12"/>
                <c:pt idx="0">
                  <c:v>Místní komunikace</c:v>
                </c:pt>
                <c:pt idx="1">
                  <c:v>Zázemí pro sport </c:v>
                </c:pt>
                <c:pt idx="2">
                  <c:v>Dětská hřiště </c:v>
                </c:pt>
                <c:pt idx="3">
                  <c:v>Veřejná prostranství</c:v>
                </c:pt>
                <c:pt idx="4">
                  <c:v>Školství (budovy a vybavení mateřské, základní, střední školy)</c:v>
                </c:pt>
                <c:pt idx="5">
                  <c:v>Zázemí pro kulturní vyžití</c:v>
                </c:pt>
                <c:pt idx="6">
                  <c:v>Chodníky</c:v>
                </c:pt>
                <c:pt idx="7">
                  <c:v>Podpora obnovy památek Podřipska a jejich následného využití občany</c:v>
                </c:pt>
                <c:pt idx="8">
                  <c:v>Sociální služby (domovy pro seniory, nízkoprahová centra, sociálně terapeutické dílny, denní stacionáře, azylové domy, chráněné bydlení atd.)</c:v>
                </c:pt>
                <c:pt idx="9">
                  <c:v>Budovy a vybavení zdravotnictví</c:v>
                </c:pt>
                <c:pt idx="10">
                  <c:v>Podpora sociálního bydlení</c:v>
                </c:pt>
                <c:pt idx="11">
                  <c:v>Veřejné správy (obecní a městské úřady)</c:v>
                </c:pt>
              </c:strCache>
            </c:strRef>
          </c:cat>
          <c:val>
            <c:numRef>
              <c:f>'Průměry za region'!$B$38:$B$49</c:f>
              <c:numCache>
                <c:formatCode>#,##0.00</c:formatCode>
                <c:ptCount val="12"/>
                <c:pt idx="0">
                  <c:v>1.6872727272727275</c:v>
                </c:pt>
                <c:pt idx="1">
                  <c:v>1.7527272727272725</c:v>
                </c:pt>
                <c:pt idx="2">
                  <c:v>1.7749077490774905</c:v>
                </c:pt>
                <c:pt idx="3">
                  <c:v>1.7757352941176467</c:v>
                </c:pt>
                <c:pt idx="4">
                  <c:v>1.7977941176470584</c:v>
                </c:pt>
                <c:pt idx="5">
                  <c:v>1.8405797101449273</c:v>
                </c:pt>
                <c:pt idx="6">
                  <c:v>1.9188191881918821</c:v>
                </c:pt>
                <c:pt idx="7">
                  <c:v>1.9270072992700731</c:v>
                </c:pt>
                <c:pt idx="8">
                  <c:v>2.2226277372262779</c:v>
                </c:pt>
                <c:pt idx="9">
                  <c:v>2.2384615384615389</c:v>
                </c:pt>
                <c:pt idx="10">
                  <c:v>2.8897058823529411</c:v>
                </c:pt>
                <c:pt idx="11">
                  <c:v>3.0328467153284668</c:v>
                </c:pt>
              </c:numCache>
            </c:numRef>
          </c:val>
        </c:ser>
        <c:gapWidth val="75"/>
        <c:axId val="84068224"/>
        <c:axId val="84069760"/>
      </c:barChart>
      <c:catAx>
        <c:axId val="84068224"/>
        <c:scaling>
          <c:orientation val="minMax"/>
        </c:scaling>
        <c:axPos val="b"/>
        <c:majorTickMark val="none"/>
        <c:tickLblPos val="nextTo"/>
        <c:crossAx val="84069760"/>
        <c:crosses val="autoZero"/>
        <c:lblAlgn val="ctr"/>
        <c:lblOffset val="100"/>
      </c:catAx>
      <c:valAx>
        <c:axId val="84069760"/>
        <c:scaling>
          <c:orientation val="minMax"/>
          <c:min val="1"/>
        </c:scaling>
        <c:axPos val="l"/>
        <c:majorGridlines/>
        <c:numFmt formatCode="#,##0.00" sourceLinked="1"/>
        <c:majorTickMark val="none"/>
        <c:tickLblPos val="nextTo"/>
        <c:crossAx val="8406822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9"/>
  <c:chart>
    <c:autoTitleDeleted val="1"/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'Průměry za region'!$A$50:$A$61</c:f>
              <c:strCache>
                <c:ptCount val="12"/>
                <c:pt idx="0">
                  <c:v>Zeleň v obcích</c:v>
                </c:pt>
                <c:pt idx="1">
                  <c:v>Černé skládky</c:v>
                </c:pt>
                <c:pt idx="2">
                  <c:v>Opětovné využití odpadů</c:v>
                </c:pt>
                <c:pt idx="3">
                  <c:v>Snižování prašnosti především z dopravy</c:v>
                </c:pt>
                <c:pt idx="4">
                  <c:v>Omezování neekologického vytápění</c:v>
                </c:pt>
                <c:pt idx="5">
                  <c:v>Snižování energetické náročnosti veřejného osvětlení</c:v>
                </c:pt>
                <c:pt idx="6">
                  <c:v>Zeleň mimo obce</c:v>
                </c:pt>
                <c:pt idx="7">
                  <c:v>Snižování energetické náročnosti budov</c:v>
                </c:pt>
                <c:pt idx="8">
                  <c:v>Podpora biodiverzity (přírodní rozmanitosti)</c:v>
                </c:pt>
                <c:pt idx="9">
                  <c:v>Ochrana před erozí (vodní, větrnou atd.)</c:v>
                </c:pt>
                <c:pt idx="10">
                  <c:v>Ochrana proti povodním</c:v>
                </c:pt>
                <c:pt idx="11">
                  <c:v>Vodovody, kanalizace a ČOV</c:v>
                </c:pt>
              </c:strCache>
            </c:strRef>
          </c:cat>
          <c:val>
            <c:numRef>
              <c:f>'Průměry za region'!$B$50:$B$61</c:f>
              <c:numCache>
                <c:formatCode>#,##0.00</c:formatCode>
                <c:ptCount val="12"/>
                <c:pt idx="0">
                  <c:v>1.5496453900709217</c:v>
                </c:pt>
                <c:pt idx="1">
                  <c:v>1.7434944237918215</c:v>
                </c:pt>
                <c:pt idx="2">
                  <c:v>1.875</c:v>
                </c:pt>
                <c:pt idx="3">
                  <c:v>2.0036630036630032</c:v>
                </c:pt>
                <c:pt idx="4">
                  <c:v>2.0483271375464689</c:v>
                </c:pt>
                <c:pt idx="5">
                  <c:v>2.1301115241635689</c:v>
                </c:pt>
                <c:pt idx="6">
                  <c:v>2.1697416974169745</c:v>
                </c:pt>
                <c:pt idx="7">
                  <c:v>2.2029520295202949</c:v>
                </c:pt>
                <c:pt idx="8">
                  <c:v>2.209125475285171</c:v>
                </c:pt>
                <c:pt idx="9">
                  <c:v>2.2613636363636362</c:v>
                </c:pt>
                <c:pt idx="10">
                  <c:v>2.2763636363636364</c:v>
                </c:pt>
                <c:pt idx="11">
                  <c:v>2.3925925925925928</c:v>
                </c:pt>
              </c:numCache>
            </c:numRef>
          </c:val>
        </c:ser>
        <c:gapWidth val="75"/>
        <c:axId val="85897600"/>
        <c:axId val="85899136"/>
      </c:barChart>
      <c:catAx>
        <c:axId val="85897600"/>
        <c:scaling>
          <c:orientation val="minMax"/>
        </c:scaling>
        <c:axPos val="b"/>
        <c:majorTickMark val="none"/>
        <c:tickLblPos val="nextTo"/>
        <c:crossAx val="85899136"/>
        <c:crosses val="autoZero"/>
        <c:lblAlgn val="ctr"/>
        <c:lblOffset val="100"/>
      </c:catAx>
      <c:valAx>
        <c:axId val="85899136"/>
        <c:scaling>
          <c:orientation val="minMax"/>
          <c:min val="1"/>
        </c:scaling>
        <c:axPos val="l"/>
        <c:majorGridlines/>
        <c:numFmt formatCode="#,##0.00" sourceLinked="1"/>
        <c:majorTickMark val="none"/>
        <c:tickLblPos val="nextTo"/>
        <c:crossAx val="8589760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27"/>
  <c:chart>
    <c:autoTitleDeleted val="1"/>
    <c:plotArea>
      <c:layout/>
      <c:barChart>
        <c:barDir val="col"/>
        <c:grouping val="clustered"/>
        <c:gapWidth val="75"/>
        <c:axId val="88569728"/>
        <c:axId val="88571264"/>
      </c:barChart>
      <c:catAx>
        <c:axId val="88569728"/>
        <c:scaling>
          <c:orientation val="minMax"/>
        </c:scaling>
        <c:axPos val="b"/>
        <c:majorTickMark val="none"/>
        <c:tickLblPos val="nextTo"/>
        <c:crossAx val="88571264"/>
        <c:crosses val="autoZero"/>
        <c:lblAlgn val="ctr"/>
        <c:lblOffset val="100"/>
      </c:catAx>
      <c:valAx>
        <c:axId val="88571264"/>
        <c:scaling>
          <c:orientation val="minMax"/>
          <c:min val="1"/>
        </c:scaling>
        <c:axPos val="l"/>
        <c:majorGridlines/>
        <c:numFmt formatCode="#,##0.00" sourceLinked="1"/>
        <c:majorTickMark val="none"/>
        <c:tickLblPos val="nextTo"/>
        <c:crossAx val="88569728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30"/>
  <c:chart>
    <c:autoTitleDeleted val="1"/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'Průměry za region'!$A$15:$A$21</c:f>
              <c:strCache>
                <c:ptCount val="7"/>
                <c:pt idx="0">
                  <c:v>Podpora úspor energií a materiálů</c:v>
                </c:pt>
                <c:pt idx="1">
                  <c:v>Podpora využití nových strojů a technologií</c:v>
                </c:pt>
                <c:pt idx="2">
                  <c:v>Podpora využití investic do nemovitostí</c:v>
                </c:pt>
                <c:pt idx="3">
                  <c:v>Hardware a sofware</c:v>
                </c:pt>
                <c:pt idx="4">
                  <c:v>Podpora vzdělávání zaměstnanců a drobných podnikatelů</c:v>
                </c:pt>
                <c:pt idx="5">
                  <c:v>Podpora marketingu podnikání</c:v>
                </c:pt>
                <c:pt idx="6">
                  <c:v>Diverzifikace činnosti zemědělců</c:v>
                </c:pt>
              </c:strCache>
            </c:strRef>
          </c:cat>
          <c:val>
            <c:numRef>
              <c:f>'Průměry za region'!$B$15:$B$21</c:f>
              <c:numCache>
                <c:formatCode>#,##0.00</c:formatCode>
                <c:ptCount val="7"/>
                <c:pt idx="0">
                  <c:v>2.1437125748502992</c:v>
                </c:pt>
                <c:pt idx="1">
                  <c:v>2.2832369942196538</c:v>
                </c:pt>
                <c:pt idx="2">
                  <c:v>2.3485714285714292</c:v>
                </c:pt>
                <c:pt idx="3">
                  <c:v>2.3928571428571428</c:v>
                </c:pt>
                <c:pt idx="4">
                  <c:v>2.404624277456648</c:v>
                </c:pt>
                <c:pt idx="5">
                  <c:v>2.4411764705882351</c:v>
                </c:pt>
                <c:pt idx="6">
                  <c:v>2.8648648648648645</c:v>
                </c:pt>
              </c:numCache>
            </c:numRef>
          </c:val>
        </c:ser>
        <c:gapWidth val="75"/>
        <c:axId val="88594688"/>
        <c:axId val="88616960"/>
      </c:barChart>
      <c:catAx>
        <c:axId val="88594688"/>
        <c:scaling>
          <c:orientation val="minMax"/>
        </c:scaling>
        <c:axPos val="b"/>
        <c:majorTickMark val="none"/>
        <c:tickLblPos val="nextTo"/>
        <c:crossAx val="88616960"/>
        <c:crosses val="autoZero"/>
        <c:lblAlgn val="ctr"/>
        <c:lblOffset val="100"/>
      </c:catAx>
      <c:valAx>
        <c:axId val="88616960"/>
        <c:scaling>
          <c:orientation val="minMax"/>
          <c:min val="1"/>
        </c:scaling>
        <c:axPos val="l"/>
        <c:majorGridlines/>
        <c:numFmt formatCode="#,##0.00" sourceLinked="1"/>
        <c:majorTickMark val="none"/>
        <c:tickLblPos val="nextTo"/>
        <c:crossAx val="8859468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1B8DA-FF43-4EC0-ADB1-FF09889AB172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12126-DD9A-4FBF-9E50-026199B937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5549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70242-E87D-4379-88C6-2B963239E5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74237-9276-40E5-923A-C8E9CEC256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8999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4237-9276-40E5-923A-C8E9CEC2568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4237-9276-40E5-923A-C8E9CEC2568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4237-9276-40E5-923A-C8E9CEC2568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4237-9276-40E5-923A-C8E9CEC2568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4237-9276-40E5-923A-C8E9CEC2568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4237-9276-40E5-923A-C8E9CEC2568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4237-9276-40E5-923A-C8E9CEC2568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93FA72-4427-45CB-9504-9F23E529EB64}" type="datetimeFigureOut">
              <a:rPr lang="cs-CZ" smtClean="0"/>
              <a:pPr/>
              <a:t>12.6.2014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cs-CZ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DEE9B-A184-4B1B-AEFC-D4D9C1AFF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12.6.2014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BA93FA72-4427-45CB-9504-9F23E529EB64}" type="datetimeFigureOut">
              <a:rPr lang="cs-CZ" smtClean="0"/>
              <a:pPr/>
              <a:t>12.6.2014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DEE9B-A184-4B1B-AEFC-D4D9C1AFF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Cambria Math" pitchFamily="18" charset="0"/>
                <a:ea typeface="Cambria Math" pitchFamily="18" charset="0"/>
              </a:rPr>
              <a:t>Strategie </a:t>
            </a:r>
            <a:r>
              <a:rPr lang="cs-CZ" sz="3200" b="1" dirty="0" err="1" smtClean="0">
                <a:latin typeface="Cambria Math" pitchFamily="18" charset="0"/>
                <a:ea typeface="Cambria Math" pitchFamily="18" charset="0"/>
              </a:rPr>
              <a:t>komunitně</a:t>
            </a:r>
            <a:r>
              <a:rPr lang="cs-CZ" sz="3200" b="1" dirty="0" smtClean="0">
                <a:latin typeface="Cambria Math" pitchFamily="18" charset="0"/>
                <a:ea typeface="Cambria Math" pitchFamily="18" charset="0"/>
              </a:rPr>
              <a:t> vedeného místního rozvoje MAS Podřipsko</a:t>
            </a:r>
            <a:br>
              <a:rPr lang="cs-CZ" sz="3200" b="1" dirty="0" smtClean="0">
                <a:latin typeface="Cambria Math" pitchFamily="18" charset="0"/>
                <a:ea typeface="Cambria Math" pitchFamily="18" charset="0"/>
              </a:rPr>
            </a:br>
            <a:endParaRPr lang="cs-CZ" sz="32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0576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Otevřená diskuse pro oblast obcí</a:t>
            </a:r>
          </a:p>
          <a:p>
            <a:r>
              <a:rPr lang="cs-CZ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Brzánky, Hoštka, Račice, Štětí a Záluží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oblast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89850" cy="694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oblast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Zaměstnanost a </a:t>
            </a:r>
            <a:r>
              <a:rPr lang="cs-CZ" dirty="0" err="1" smtClean="0"/>
              <a:t>zaměstnavatelnost</a:t>
            </a:r>
            <a:endParaRPr lang="cs-CZ" dirty="0" smtClean="0"/>
          </a:p>
          <a:p>
            <a:r>
              <a:rPr lang="cs-CZ" dirty="0" smtClean="0"/>
              <a:t>Dostupné a prostupné bydlení</a:t>
            </a:r>
          </a:p>
          <a:p>
            <a:r>
              <a:rPr lang="cs-CZ" dirty="0" smtClean="0"/>
              <a:t>Dostupné spektrum sociálních služeb</a:t>
            </a:r>
          </a:p>
          <a:p>
            <a:r>
              <a:rPr lang="cs-CZ" dirty="0" smtClean="0"/>
              <a:t>Bezpečnost a </a:t>
            </a:r>
            <a:r>
              <a:rPr lang="cs-CZ" dirty="0" err="1" smtClean="0"/>
              <a:t>sociopatologické</a:t>
            </a:r>
            <a:r>
              <a:rPr lang="cs-CZ" dirty="0" smtClean="0"/>
              <a:t> jevy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Podřipsko </a:t>
            </a:r>
            <a:r>
              <a:rPr lang="cs-CZ" dirty="0" smtClean="0"/>
              <a:t>spokojený region</a:t>
            </a:r>
          </a:p>
          <a:p>
            <a:r>
              <a:rPr lang="cs-CZ" dirty="0" smtClean="0"/>
              <a:t>Region spokojených obyvatel</a:t>
            </a:r>
            <a:endParaRPr lang="cs-CZ" dirty="0"/>
          </a:p>
          <a:p>
            <a:r>
              <a:rPr lang="cs-CZ" dirty="0"/>
              <a:t>Zelené </a:t>
            </a:r>
            <a:r>
              <a:rPr lang="cs-CZ" dirty="0" smtClean="0"/>
              <a:t>Podřipsko</a:t>
            </a:r>
            <a:endParaRPr lang="cs-CZ" dirty="0"/>
          </a:p>
          <a:p>
            <a:r>
              <a:rPr lang="cs-CZ" dirty="0"/>
              <a:t>Atraktivní region pro život</a:t>
            </a:r>
          </a:p>
          <a:p>
            <a:r>
              <a:rPr lang="cs-CZ" dirty="0"/>
              <a:t>Region </a:t>
            </a:r>
            <a:r>
              <a:rPr lang="cs-CZ" dirty="0" smtClean="0"/>
              <a:t>aktivních</a:t>
            </a:r>
            <a:r>
              <a:rPr lang="cs-CZ" dirty="0"/>
              <a:t> </a:t>
            </a:r>
            <a:r>
              <a:rPr lang="cs-CZ" dirty="0" smtClean="0"/>
              <a:t>a</a:t>
            </a:r>
            <a:r>
              <a:rPr lang="cs-CZ" dirty="0" smtClean="0"/>
              <a:t> vzdělaných lidí</a:t>
            </a:r>
            <a:endParaRPr lang="cs-CZ" dirty="0"/>
          </a:p>
          <a:p>
            <a:r>
              <a:rPr lang="cs-CZ" dirty="0" smtClean="0"/>
              <a:t>Region </a:t>
            </a:r>
            <a:r>
              <a:rPr lang="cs-CZ" dirty="0"/>
              <a:t>s moderní a funkční infrastrukturou a kvalitním životním </a:t>
            </a:r>
            <a:r>
              <a:rPr lang="cs-CZ" dirty="0" smtClean="0"/>
              <a:t>prostředím</a:t>
            </a:r>
          </a:p>
          <a:p>
            <a:r>
              <a:rPr lang="cs-CZ" dirty="0" smtClean="0"/>
              <a:t>Podřipsko křižovatka pro prosperující budoucnost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792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spcAft>
                <a:spcPts val="300"/>
              </a:spcAft>
            </a:pPr>
            <a:r>
              <a:rPr lang="cs-CZ" b="1" dirty="0" smtClean="0">
                <a:latin typeface="Cambria Math" pitchFamily="18" charset="0"/>
                <a:ea typeface="Cambria Math" pitchFamily="18" charset="0"/>
              </a:rPr>
              <a:t>Místní akční skupina Podřipsko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39604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sz="3800" dirty="0" smtClean="0">
                <a:latin typeface="Cambria Math" pitchFamily="18" charset="0"/>
                <a:ea typeface="Cambria Math" pitchFamily="18" charset="0"/>
              </a:rPr>
              <a:t>Kdo jsme? </a:t>
            </a:r>
          </a:p>
          <a:p>
            <a:pPr lvl="1">
              <a:lnSpc>
                <a:spcPct val="150000"/>
              </a:lnSpc>
            </a:pPr>
            <a:r>
              <a:rPr lang="cs-CZ" sz="3400" dirty="0" smtClean="0">
                <a:latin typeface="Cambria Math" pitchFamily="18" charset="0"/>
                <a:ea typeface="Cambria Math" pitchFamily="18" charset="0"/>
              </a:rPr>
              <a:t>Spolek sdružující 45 členů </a:t>
            </a:r>
          </a:p>
          <a:p>
            <a:pPr lvl="1">
              <a:lnSpc>
                <a:spcPct val="150000"/>
              </a:lnSpc>
            </a:pPr>
            <a:r>
              <a:rPr lang="cs-CZ" sz="3400" dirty="0" smtClean="0">
                <a:latin typeface="Cambria Math" pitchFamily="18" charset="0"/>
                <a:ea typeface="Cambria Math" pitchFamily="18" charset="0"/>
              </a:rPr>
              <a:t>Založený v roce 2011</a:t>
            </a:r>
          </a:p>
          <a:p>
            <a:pPr>
              <a:lnSpc>
                <a:spcPct val="150000"/>
              </a:lnSpc>
            </a:pPr>
            <a:r>
              <a:rPr lang="cs-CZ" sz="3800" dirty="0" smtClean="0">
                <a:latin typeface="Cambria Math" pitchFamily="18" charset="0"/>
                <a:ea typeface="Cambria Math" pitchFamily="18" charset="0"/>
              </a:rPr>
              <a:t>Co chceme? Zpřístupnit dotace z fondů EU</a:t>
            </a:r>
          </a:p>
          <a:p>
            <a:pPr>
              <a:lnSpc>
                <a:spcPct val="150000"/>
              </a:lnSpc>
            </a:pPr>
            <a:r>
              <a:rPr lang="cs-CZ" sz="3800" dirty="0" smtClean="0">
                <a:latin typeface="Cambria Math" pitchFamily="18" charset="0"/>
                <a:ea typeface="Cambria Math" pitchFamily="18" charset="0"/>
              </a:rPr>
              <a:t>Realizace projektů v regionu </a:t>
            </a:r>
          </a:p>
        </p:txBody>
      </p:sp>
      <p:pic>
        <p:nvPicPr>
          <p:cNvPr id="1026" name="Picture 2" descr="H:\map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69411138"/>
              </p:ext>
            </p:extLst>
          </p:nvPr>
        </p:nvGraphicFramePr>
        <p:xfrm>
          <a:off x="0" y="1340768"/>
          <a:ext cx="9036496" cy="549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04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skupiny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611560" y="2060848"/>
            <a:ext cx="136815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ŽP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1763688" y="2636912"/>
            <a:ext cx="158417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Vzdělání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3203848" y="1988840"/>
            <a:ext cx="136815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Obce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4427984" y="2636912"/>
            <a:ext cx="136815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CR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5652120" y="2060848"/>
            <a:ext cx="151216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Sociální služby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876256" y="2636912"/>
            <a:ext cx="18002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Podnikání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1187624" y="2852936"/>
            <a:ext cx="144016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2483768" y="3356992"/>
            <a:ext cx="144016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3851920" y="2636912"/>
            <a:ext cx="144016" cy="6480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5076056" y="3356992"/>
            <a:ext cx="144016" cy="6480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6372200" y="2780928"/>
            <a:ext cx="144016" cy="6480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ů 15"/>
          <p:cNvSpPr/>
          <p:nvPr/>
        </p:nvSpPr>
        <p:spPr>
          <a:xfrm>
            <a:off x="8028384" y="3356992"/>
            <a:ext cx="144016" cy="6480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0" y="3789040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Zeleň v obcích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Černé skládky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23. 6. 18:00 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KD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Vražkov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691680" y="393305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MŠ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Investice do budov a vybavení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18.6. 10:00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Podřipská škola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203848" y="3501008"/>
            <a:ext cx="144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Místní komunikace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Veřejná prostranství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Dětská hřiště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23. 6. 18:00 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KD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Vražkov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572000" y="4149080"/>
            <a:ext cx="1440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Cyklostezky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Zázemí pro sport a volný čas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20.6. 17:00</a:t>
            </a:r>
          </a:p>
          <a:p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Očkova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2 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012160" y="3645024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Nezaměstnanost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Sociálně vyloučené lokality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Stárnutí obyvatelstva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236296" y="4221088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Nezaměstnanost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18. 6. 18:00</a:t>
            </a:r>
          </a:p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Dušníky OÚ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5987008" cy="11430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300"/>
              </a:spcAft>
            </a:pPr>
            <a:r>
              <a:rPr lang="cs-CZ" sz="2000" b="1" dirty="0" smtClean="0">
                <a:latin typeface="Cambria Math" pitchFamily="18" charset="0"/>
                <a:ea typeface="Cambria Math" pitchFamily="18" charset="0"/>
              </a:rPr>
              <a:t>Výsledky dotazníku v části „Cestovní ruch“  </a:t>
            </a: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2600" b="1" dirty="0" smtClean="0">
              <a:latin typeface="Cambria Math" pitchFamily="18" charset="0"/>
              <a:ea typeface="Cambria Math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539552" y="1484784"/>
          <a:ext cx="799288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511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5987008" cy="11430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300"/>
              </a:spcAft>
            </a:pPr>
            <a:r>
              <a:rPr lang="cs-CZ" sz="2000" b="1" dirty="0" smtClean="0">
                <a:latin typeface="Cambria Math" pitchFamily="18" charset="0"/>
                <a:ea typeface="Cambria Math" pitchFamily="18" charset="0"/>
              </a:rPr>
              <a:t>Výsledky dotazníku v části „Lidé“ </a:t>
            </a:r>
            <a:br>
              <a:rPr lang="cs-CZ" sz="2000" b="1" dirty="0" smtClean="0">
                <a:latin typeface="Cambria Math" pitchFamily="18" charset="0"/>
                <a:ea typeface="Cambria Math" pitchFamily="18" charset="0"/>
              </a:rPr>
            </a:br>
            <a:endParaRPr lang="cs-CZ" sz="2000" b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2600" b="1" dirty="0" smtClean="0">
              <a:latin typeface="Cambria Math" pitchFamily="18" charset="0"/>
              <a:ea typeface="Cambria Math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323528" y="714374"/>
          <a:ext cx="7992888" cy="552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265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5987008" cy="11430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300"/>
              </a:spcAft>
            </a:pPr>
            <a:r>
              <a:rPr lang="cs-CZ" sz="2000" b="1" dirty="0" smtClean="0">
                <a:latin typeface="Cambria Math" pitchFamily="18" charset="0"/>
                <a:ea typeface="Cambria Math" pitchFamily="18" charset="0"/>
              </a:rPr>
              <a:t>Výsledky dotazníku v části „Obce“ </a:t>
            </a:r>
            <a:br>
              <a:rPr lang="cs-CZ" sz="2000" b="1" dirty="0" smtClean="0">
                <a:latin typeface="Cambria Math" pitchFamily="18" charset="0"/>
                <a:ea typeface="Cambria Math" pitchFamily="18" charset="0"/>
              </a:rPr>
            </a:br>
            <a:endParaRPr lang="cs-CZ" sz="2000" b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2600" b="1" dirty="0" smtClean="0">
              <a:latin typeface="Cambria Math" pitchFamily="18" charset="0"/>
              <a:ea typeface="Cambria Math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755576" y="1340768"/>
          <a:ext cx="7632848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059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5987008" cy="11430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300"/>
              </a:spcAft>
            </a:pPr>
            <a:r>
              <a:rPr lang="cs-CZ" sz="2000" b="1" dirty="0" smtClean="0">
                <a:latin typeface="Cambria Math" pitchFamily="18" charset="0"/>
                <a:ea typeface="Cambria Math" pitchFamily="18" charset="0"/>
              </a:rPr>
              <a:t>Výsledky dotazníku v části „Životní prostředí“ </a:t>
            </a:r>
            <a:br>
              <a:rPr lang="cs-CZ" sz="2000" b="1" dirty="0" smtClean="0">
                <a:latin typeface="Cambria Math" pitchFamily="18" charset="0"/>
                <a:ea typeface="Cambria Math" pitchFamily="18" charset="0"/>
              </a:rPr>
            </a:br>
            <a:endParaRPr lang="cs-CZ" sz="2000" b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2600" b="1" dirty="0" smtClean="0">
              <a:latin typeface="Cambria Math" pitchFamily="18" charset="0"/>
              <a:ea typeface="Cambria Math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395536" y="1484784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1847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5987008" cy="11430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300"/>
              </a:spcAft>
            </a:pPr>
            <a:r>
              <a:rPr lang="cs-CZ" sz="2000" b="1" dirty="0">
                <a:latin typeface="Cambria Math" pitchFamily="18" charset="0"/>
                <a:ea typeface="Cambria Math" pitchFamily="18" charset="0"/>
              </a:rPr>
              <a:t>Výsledky dotazníku v části </a:t>
            </a:r>
            <a:r>
              <a:rPr lang="cs-CZ" sz="2000" b="1" dirty="0" smtClean="0">
                <a:latin typeface="Cambria Math" pitchFamily="18" charset="0"/>
                <a:ea typeface="Cambria Math" pitchFamily="18" charset="0"/>
              </a:rPr>
              <a:t>„Podnikání“ </a:t>
            </a:r>
            <a:r>
              <a:rPr lang="cs-CZ" sz="2000" b="1" dirty="0">
                <a:latin typeface="Cambria Math" pitchFamily="18" charset="0"/>
                <a:ea typeface="Cambria Math" pitchFamily="18" charset="0"/>
              </a:rPr>
              <a:t/>
            </a:r>
            <a:br>
              <a:rPr lang="cs-CZ" sz="2000" b="1" dirty="0">
                <a:latin typeface="Cambria Math" pitchFamily="18" charset="0"/>
                <a:ea typeface="Cambria Math" pitchFamily="18" charset="0"/>
              </a:rPr>
            </a:br>
            <a:endParaRPr lang="cs-CZ" sz="2000" b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sz="2600" b="1" dirty="0" smtClean="0">
              <a:latin typeface="Cambria Math" pitchFamily="18" charset="0"/>
              <a:ea typeface="Cambria Math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91293702"/>
              </p:ext>
            </p:extLst>
          </p:nvPr>
        </p:nvGraphicFramePr>
        <p:xfrm>
          <a:off x="107504" y="1761946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755576" y="1412776"/>
          <a:ext cx="7704856" cy="502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1599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207</Words>
  <Application>Microsoft Office PowerPoint</Application>
  <PresentationFormat>Předvádění na obrazovce (4:3)</PresentationFormat>
  <Paragraphs>88</Paragraphs>
  <Slides>12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Strategie komunitně vedeného místního rozvoje MAS Podřipsko </vt:lpstr>
      <vt:lpstr>Místní akční skupina Podřipsko</vt:lpstr>
      <vt:lpstr>Graf</vt:lpstr>
      <vt:lpstr>Pracovní skupiny</vt:lpstr>
      <vt:lpstr>Výsledky dotazníku v části „Cestovní ruch“  </vt:lpstr>
      <vt:lpstr>Výsledky dotazníku v části „Lidé“  </vt:lpstr>
      <vt:lpstr>Výsledky dotazníku v části „Obce“  </vt:lpstr>
      <vt:lpstr>Výsledky dotazníku v části „Životní prostředí“  </vt:lpstr>
      <vt:lpstr>Výsledky dotazníku v části „Podnikání“  </vt:lpstr>
      <vt:lpstr>Sociální oblast</vt:lpstr>
      <vt:lpstr>Sociální oblast</vt:lpstr>
      <vt:lpstr>Vize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Martina</dc:creator>
  <cp:lastModifiedBy>Uživatel</cp:lastModifiedBy>
  <cp:revision>71</cp:revision>
  <dcterms:created xsi:type="dcterms:W3CDTF">2012-03-20T16:05:37Z</dcterms:created>
  <dcterms:modified xsi:type="dcterms:W3CDTF">2014-06-12T16:31:00Z</dcterms:modified>
</cp:coreProperties>
</file>